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70" r:id="rId6"/>
    <p:sldId id="271" r:id="rId7"/>
    <p:sldId id="272" r:id="rId8"/>
    <p:sldId id="269" r:id="rId9"/>
    <p:sldId id="261" r:id="rId10"/>
    <p:sldId id="262" r:id="rId11"/>
    <p:sldId id="263" r:id="rId12"/>
    <p:sldId id="264" r:id="rId13"/>
    <p:sldId id="265" r:id="rId14"/>
    <p:sldId id="266" r:id="rId15"/>
    <p:sldId id="267" r:id="rId16"/>
  </p:sldIdLst>
  <p:sldSz cx="9144000" cy="5143500" type="screen16x9"/>
  <p:notesSz cx="6858000" cy="9144000"/>
  <p:embeddedFontLs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07114e79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07114e7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d07114e7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d07114e7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07114e79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07114e79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53f4c40d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53f4c40d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53f4c40d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53f4c40d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53f56faf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53f56faf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d53f4c40d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d53f4c40d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d53f4c40d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d53f4c40d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7114e8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07114e8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7114e8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07114e8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543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7114e8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07114e8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790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7114e8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07114e8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9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d07114e797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d07114e79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634025" y="1545300"/>
            <a:ext cx="3341100" cy="20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00">
                <a:solidFill>
                  <a:srgbClr val="172B4D"/>
                </a:solidFill>
                <a:latin typeface="Roboto"/>
                <a:ea typeface="Roboto"/>
                <a:cs typeface="Roboto"/>
                <a:sym typeface="Roboto"/>
              </a:rPr>
              <a:t>Entrega</a:t>
            </a:r>
            <a:endParaRPr sz="6000">
              <a:solidFill>
                <a:srgbClr val="172B4D"/>
              </a:solidFill>
              <a:latin typeface="Roboto"/>
              <a:ea typeface="Roboto"/>
              <a:cs typeface="Roboto"/>
              <a:sym typeface="Roboto"/>
            </a:endParaRPr>
          </a:p>
          <a:p>
            <a:pPr marL="0" lvl="0" indent="0" algn="l" rtl="0">
              <a:spcBef>
                <a:spcPts val="0"/>
              </a:spcBef>
              <a:spcAft>
                <a:spcPts val="0"/>
              </a:spcAft>
              <a:buSzPts val="990"/>
              <a:buNone/>
            </a:pPr>
            <a:r>
              <a:rPr lang="en" sz="6000">
                <a:solidFill>
                  <a:srgbClr val="172B4D"/>
                </a:solidFill>
                <a:latin typeface="Roboto"/>
                <a:ea typeface="Roboto"/>
                <a:cs typeface="Roboto"/>
                <a:sym typeface="Roboto"/>
              </a:rPr>
              <a:t>Parcial</a:t>
            </a:r>
            <a:endParaRPr sz="6000">
              <a:solidFill>
                <a:srgbClr val="172B4D"/>
              </a:solidFill>
              <a:latin typeface="Roboto"/>
              <a:ea typeface="Roboto"/>
              <a:cs typeface="Roboto"/>
              <a:sym typeface="Roboto"/>
            </a:endParaRPr>
          </a:p>
        </p:txBody>
      </p:sp>
      <p:pic>
        <p:nvPicPr>
          <p:cNvPr id="55" name="Google Shape;55;p13"/>
          <p:cNvPicPr preferRelativeResize="0"/>
          <p:nvPr/>
        </p:nvPicPr>
        <p:blipFill rotWithShape="1">
          <a:blip r:embed="rId3">
            <a:alphaModFix/>
          </a:blip>
          <a:srcRect l="9526" r="52566" b="15902"/>
          <a:stretch/>
        </p:blipFill>
        <p:spPr>
          <a:xfrm>
            <a:off x="3354625" y="3817459"/>
            <a:ext cx="620501" cy="766216"/>
          </a:xfrm>
          <a:prstGeom prst="rect">
            <a:avLst/>
          </a:prstGeom>
          <a:noFill/>
          <a:ln>
            <a:noFill/>
          </a:ln>
        </p:spPr>
      </p:pic>
      <p:sp>
        <p:nvSpPr>
          <p:cNvPr id="56" name="Google Shape;56;p13"/>
          <p:cNvSpPr txBox="1"/>
          <p:nvPr/>
        </p:nvSpPr>
        <p:spPr>
          <a:xfrm>
            <a:off x="634025" y="4198775"/>
            <a:ext cx="259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172B4D"/>
                </a:solidFill>
                <a:latin typeface="Roboto"/>
                <a:ea typeface="Roboto"/>
                <a:cs typeface="Roboto"/>
                <a:sym typeface="Roboto"/>
              </a:rPr>
              <a:t>https://hackliodscnj.jedex2.com</a:t>
            </a:r>
            <a:endParaRPr sz="1300" b="1">
              <a:solidFill>
                <a:srgbClr val="172B4D"/>
              </a:solidFill>
              <a:latin typeface="Roboto"/>
              <a:ea typeface="Roboto"/>
              <a:cs typeface="Roboto"/>
              <a:sym typeface="Roboto"/>
            </a:endParaRPr>
          </a:p>
        </p:txBody>
      </p:sp>
      <p:pic>
        <p:nvPicPr>
          <p:cNvPr id="57" name="Google Shape;57;p13"/>
          <p:cNvPicPr preferRelativeResize="0"/>
          <p:nvPr/>
        </p:nvPicPr>
        <p:blipFill rotWithShape="1">
          <a:blip r:embed="rId4">
            <a:alphaModFix/>
          </a:blip>
          <a:srcRect l="-1005" t="3659" r="80103" b="4613"/>
          <a:stretch/>
        </p:blipFill>
        <p:spPr>
          <a:xfrm>
            <a:off x="6249867" y="0"/>
            <a:ext cx="2925706"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body" idx="1"/>
          </p:nvPr>
        </p:nvSpPr>
        <p:spPr>
          <a:xfrm>
            <a:off x="1880125" y="537175"/>
            <a:ext cx="6553500" cy="35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solidFill>
                  <a:srgbClr val="172B4D"/>
                </a:solidFill>
                <a:highlight>
                  <a:srgbClr val="FFFFFF"/>
                </a:highlight>
                <a:latin typeface="Roboto"/>
                <a:ea typeface="Roboto"/>
                <a:cs typeface="Roboto"/>
                <a:sym typeface="Roboto"/>
              </a:rPr>
              <a:t>Vamos medir como está o desenvolvimento da sua equipe na criação da solução para o desafio escolhido até aqui?</a:t>
            </a:r>
            <a:endParaRPr sz="2600" dirty="0">
              <a:solidFill>
                <a:srgbClr val="172B4D"/>
              </a:solidFill>
              <a:highlight>
                <a:srgbClr val="FFFFFF"/>
              </a:highlight>
              <a:latin typeface="Roboto"/>
              <a:ea typeface="Roboto"/>
              <a:cs typeface="Roboto"/>
              <a:sym typeface="Roboto"/>
            </a:endParaRPr>
          </a:p>
          <a:p>
            <a:pPr marL="0" lvl="0" indent="0" algn="l" rtl="0">
              <a:spcBef>
                <a:spcPts val="600"/>
              </a:spcBef>
              <a:spcAft>
                <a:spcPts val="0"/>
              </a:spcAft>
              <a:buNone/>
            </a:pPr>
            <a:endParaRPr sz="2600" dirty="0">
              <a:solidFill>
                <a:schemeClr val="dk1"/>
              </a:solidFill>
              <a:highlight>
                <a:srgbClr val="FFFFFF"/>
              </a:highlight>
              <a:latin typeface="Roboto"/>
              <a:ea typeface="Roboto"/>
              <a:cs typeface="Roboto"/>
              <a:sym typeface="Roboto"/>
            </a:endParaRPr>
          </a:p>
          <a:p>
            <a:pPr marL="0" lvl="0" indent="0" algn="l" rtl="0">
              <a:spcBef>
                <a:spcPts val="600"/>
              </a:spcBef>
              <a:spcAft>
                <a:spcPts val="600"/>
              </a:spcAft>
              <a:buNone/>
            </a:pPr>
            <a:r>
              <a:rPr lang="en" dirty="0">
                <a:solidFill>
                  <a:srgbClr val="172B4D"/>
                </a:solidFill>
                <a:highlight>
                  <a:srgbClr val="FFFFFF"/>
                </a:highlight>
                <a:latin typeface="Roboto"/>
                <a:ea typeface="Roboto"/>
                <a:cs typeface="Roboto"/>
                <a:sym typeface="Roboto"/>
              </a:rPr>
              <a:t>*É um termômetro para a organização melhorar sempre. Assim como vocês, buscamos entregar o melhor nos nossos serviços.</a:t>
            </a:r>
            <a:endParaRPr dirty="0">
              <a:solidFill>
                <a:srgbClr val="172B4D"/>
              </a:solidFill>
              <a:latin typeface="Roboto"/>
              <a:ea typeface="Roboto"/>
              <a:cs typeface="Roboto"/>
              <a:sym typeface="Roboto"/>
            </a:endParaRPr>
          </a:p>
        </p:txBody>
      </p:sp>
      <p:pic>
        <p:nvPicPr>
          <p:cNvPr id="113" name="Google Shape;113;p19"/>
          <p:cNvPicPr preferRelativeResize="0"/>
          <p:nvPr/>
        </p:nvPicPr>
        <p:blipFill>
          <a:blip r:embed="rId3">
            <a:alphaModFix/>
          </a:blip>
          <a:stretch>
            <a:fillRect/>
          </a:stretch>
        </p:blipFill>
        <p:spPr>
          <a:xfrm>
            <a:off x="308875" y="725175"/>
            <a:ext cx="1571250" cy="157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body" idx="1"/>
          </p:nvPr>
        </p:nvSpPr>
        <p:spPr>
          <a:xfrm>
            <a:off x="311700" y="576300"/>
            <a:ext cx="85206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72B4D"/>
                </a:solidFill>
                <a:highlight>
                  <a:srgbClr val="FFFFFF"/>
                </a:highlight>
                <a:latin typeface="Roboto"/>
                <a:ea typeface="Roboto"/>
                <a:cs typeface="Roboto"/>
                <a:sym typeface="Roboto"/>
              </a:rPr>
              <a:t>1- Conseguiram desenvolver o toró de ideias?</a:t>
            </a:r>
          </a:p>
          <a:p>
            <a:pPr marL="0" lvl="0" indent="0" algn="l" rtl="0">
              <a:spcBef>
                <a:spcPts val="0"/>
              </a:spcBef>
              <a:spcAft>
                <a:spcPts val="0"/>
              </a:spcAft>
              <a:buNone/>
            </a:pPr>
            <a:r>
              <a:rPr lang="en" dirty="0">
                <a:solidFill>
                  <a:srgbClr val="172B4D"/>
                </a:solidFill>
                <a:highlight>
                  <a:srgbClr val="FFFFFF"/>
                </a:highlight>
                <a:latin typeface="Roboto"/>
                <a:ea typeface="Roboto"/>
                <a:cs typeface="Roboto"/>
                <a:sym typeface="Roboto"/>
              </a:rPr>
              <a:t>Sim. Fizemos um brainstorm.</a:t>
            </a:r>
            <a:endParaRPr dirty="0">
              <a:solidFill>
                <a:srgbClr val="172B4D"/>
              </a:solidFill>
              <a:highlight>
                <a:srgbClr val="FFFFFF"/>
              </a:highlight>
              <a:latin typeface="Roboto"/>
              <a:ea typeface="Roboto"/>
              <a:cs typeface="Roboto"/>
              <a:sym typeface="Roboto"/>
            </a:endParaRPr>
          </a:p>
          <a:p>
            <a:pPr marL="0" lvl="0" indent="0" algn="l" rtl="0">
              <a:spcBef>
                <a:spcPts val="600"/>
              </a:spcBef>
              <a:spcAft>
                <a:spcPts val="0"/>
              </a:spcAft>
              <a:buNone/>
            </a:pPr>
            <a:r>
              <a:rPr lang="en" dirty="0">
                <a:solidFill>
                  <a:srgbClr val="172B4D"/>
                </a:solidFill>
                <a:highlight>
                  <a:srgbClr val="FFFFFF"/>
                </a:highlight>
                <a:latin typeface="Roboto"/>
                <a:ea typeface="Roboto"/>
                <a:cs typeface="Roboto"/>
                <a:sym typeface="Roboto"/>
              </a:rPr>
              <a:t>De todas que surgiram, escolheram as que iriam para a votação e tomaram a decisão de qual vai continuar? Descrevam de forma simplificada.</a:t>
            </a:r>
            <a:endParaRPr dirty="0">
              <a:solidFill>
                <a:srgbClr val="172B4D"/>
              </a:solidFill>
              <a:highlight>
                <a:srgbClr val="FFFFFF"/>
              </a:highlight>
              <a:latin typeface="Roboto"/>
              <a:ea typeface="Roboto"/>
              <a:cs typeface="Roboto"/>
              <a:sym typeface="Roboto"/>
            </a:endParaRPr>
          </a:p>
          <a:p>
            <a:pPr marL="0" lvl="0" indent="0" algn="l" rtl="0">
              <a:spcBef>
                <a:spcPts val="600"/>
              </a:spcBef>
              <a:spcAft>
                <a:spcPts val="0"/>
              </a:spcAft>
              <a:buNone/>
            </a:pPr>
            <a:r>
              <a:rPr lang="pt-BR" dirty="0">
                <a:solidFill>
                  <a:schemeClr val="dk1"/>
                </a:solidFill>
                <a:latin typeface="Roboto"/>
                <a:ea typeface="Roboto"/>
                <a:cs typeface="Roboto"/>
                <a:sym typeface="Roboto"/>
              </a:rPr>
              <a:t>Das ideias que surgiram, escolhemos a vencedora por discussão e votação, levando em consideração aquilo que mais resolveria o problema do usuário, mesmo que o desafio seja ambicioso para resolver no período curto de três dias.</a:t>
            </a:r>
            <a:endParaRPr dirty="0">
              <a:solidFill>
                <a:schemeClr val="dk1"/>
              </a:solidFill>
              <a:latin typeface="Roboto"/>
              <a:ea typeface="Roboto"/>
              <a:cs typeface="Roboto"/>
              <a:sym typeface="Roboto"/>
            </a:endParaRPr>
          </a:p>
          <a:p>
            <a:pPr marL="0" lvl="0" indent="0" algn="l" rtl="0">
              <a:spcBef>
                <a:spcPts val="600"/>
              </a:spcBef>
              <a:spcAft>
                <a:spcPts val="600"/>
              </a:spcAft>
              <a:buNone/>
            </a:pPr>
            <a:endParaRPr sz="3600" dirty="0">
              <a:solidFill>
                <a:srgbClr val="172B4D"/>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body" idx="1"/>
          </p:nvPr>
        </p:nvSpPr>
        <p:spPr>
          <a:xfrm>
            <a:off x="311700" y="576300"/>
            <a:ext cx="85206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172B4D"/>
                </a:solidFill>
                <a:highlight>
                  <a:srgbClr val="FFFFFF"/>
                </a:highlight>
                <a:latin typeface="Roboto"/>
                <a:ea typeface="Roboto"/>
                <a:cs typeface="Roboto"/>
                <a:sym typeface="Roboto"/>
              </a:rPr>
              <a:t>Conversar com os mentores têm auxiliado na tomada de decisão da equipe?</a:t>
            </a:r>
          </a:p>
          <a:p>
            <a:pPr marL="0" lvl="0" indent="0" algn="l" rtl="0">
              <a:spcBef>
                <a:spcPts val="0"/>
              </a:spcBef>
              <a:spcAft>
                <a:spcPts val="0"/>
              </a:spcAft>
              <a:buNone/>
            </a:pPr>
            <a:r>
              <a:rPr lang="en" sz="1400" dirty="0">
                <a:solidFill>
                  <a:srgbClr val="172B4D"/>
                </a:solidFill>
                <a:highlight>
                  <a:srgbClr val="FFFFFF"/>
                </a:highlight>
                <a:latin typeface="Roboto"/>
                <a:ea typeface="Roboto"/>
                <a:cs typeface="Roboto"/>
                <a:sym typeface="Roboto"/>
              </a:rPr>
              <a:t>Sim. A Elaine Cestari foi muito prestativa.</a:t>
            </a:r>
            <a:endParaRPr sz="1400" dirty="0">
              <a:solidFill>
                <a:srgbClr val="172B4D"/>
              </a:solidFill>
              <a:highlight>
                <a:srgbClr val="FFFFFF"/>
              </a:highlight>
              <a:latin typeface="Roboto"/>
              <a:ea typeface="Roboto"/>
              <a:cs typeface="Roboto"/>
              <a:sym typeface="Roboto"/>
            </a:endParaRPr>
          </a:p>
          <a:p>
            <a:pPr marL="0" lvl="0" indent="0" algn="l" rtl="0">
              <a:spcBef>
                <a:spcPts val="600"/>
              </a:spcBef>
              <a:spcAft>
                <a:spcPts val="0"/>
              </a:spcAft>
              <a:buNone/>
            </a:pPr>
            <a:r>
              <a:rPr lang="en" sz="1400" dirty="0">
                <a:solidFill>
                  <a:srgbClr val="172B4D"/>
                </a:solidFill>
                <a:highlight>
                  <a:srgbClr val="FFFFFF"/>
                </a:highlight>
                <a:latin typeface="Roboto"/>
                <a:ea typeface="Roboto"/>
                <a:cs typeface="Roboto"/>
                <a:sym typeface="Roboto"/>
              </a:rPr>
              <a:t>Levando em conta que temos algumas horas até o final da maratona, quanto falta para a conclusão? Sejam sinceros com vocês. Aqui é um bom momento para pedir auxílio ao mentor.</a:t>
            </a:r>
          </a:p>
          <a:p>
            <a:pPr marL="0" lvl="0" indent="0" algn="l" rtl="0">
              <a:spcBef>
                <a:spcPts val="600"/>
              </a:spcBef>
              <a:spcAft>
                <a:spcPts val="0"/>
              </a:spcAft>
              <a:buNone/>
            </a:pPr>
            <a:r>
              <a:rPr lang="en" sz="1400" dirty="0">
                <a:solidFill>
                  <a:srgbClr val="172B4D"/>
                </a:solidFill>
                <a:highlight>
                  <a:srgbClr val="FFFFFF"/>
                </a:highlight>
                <a:latin typeface="Roboto"/>
                <a:ea typeface="Roboto"/>
                <a:cs typeface="Roboto"/>
                <a:sym typeface="Roboto"/>
              </a:rPr>
              <a:t>Estamos bem avançados:</a:t>
            </a:r>
          </a:p>
          <a:p>
            <a:pPr marL="285750" indent="-285750">
              <a:spcBef>
                <a:spcPts val="600"/>
              </a:spcBef>
            </a:pPr>
            <a:r>
              <a:rPr lang="en" sz="1400" dirty="0">
                <a:solidFill>
                  <a:srgbClr val="172B4D"/>
                </a:solidFill>
                <a:highlight>
                  <a:srgbClr val="FFFFFF"/>
                </a:highlight>
                <a:latin typeface="Roboto"/>
                <a:ea typeface="Roboto"/>
                <a:cs typeface="Roboto"/>
                <a:sym typeface="Roboto"/>
              </a:rPr>
              <a:t>Já temos uma primeira versão dos dados sintéticos. </a:t>
            </a:r>
          </a:p>
          <a:p>
            <a:pPr marL="285750" indent="-285750">
              <a:spcBef>
                <a:spcPts val="600"/>
              </a:spcBef>
            </a:pPr>
            <a:r>
              <a:rPr lang="en" sz="1400" dirty="0">
                <a:solidFill>
                  <a:srgbClr val="172B4D"/>
                </a:solidFill>
                <a:highlight>
                  <a:srgbClr val="FFFFFF"/>
                </a:highlight>
                <a:latin typeface="Roboto"/>
                <a:ea typeface="Roboto"/>
                <a:cs typeface="Roboto"/>
                <a:sym typeface="Roboto"/>
              </a:rPr>
              <a:t>Todas as IA já estão construídas e funcionando.</a:t>
            </a:r>
          </a:p>
          <a:p>
            <a:pPr marL="285750" indent="-285750">
              <a:spcBef>
                <a:spcPts val="600"/>
              </a:spcBef>
            </a:pPr>
            <a:r>
              <a:rPr lang="en" sz="1400" dirty="0">
                <a:solidFill>
                  <a:srgbClr val="172B4D"/>
                </a:solidFill>
                <a:highlight>
                  <a:srgbClr val="FFFFFF"/>
                </a:highlight>
                <a:latin typeface="Roboto"/>
                <a:ea typeface="Roboto"/>
                <a:cs typeface="Roboto"/>
                <a:sym typeface="Roboto"/>
              </a:rPr>
              <a:t>As florestas já estão plotadas no mapa.</a:t>
            </a:r>
          </a:p>
          <a:p>
            <a:pPr marL="285750" indent="-285750">
              <a:spcBef>
                <a:spcPts val="600"/>
              </a:spcBef>
            </a:pPr>
            <a:r>
              <a:rPr lang="en" sz="1400" dirty="0">
                <a:solidFill>
                  <a:srgbClr val="172B4D"/>
                </a:solidFill>
                <a:highlight>
                  <a:srgbClr val="FFFFFF"/>
                </a:highlight>
                <a:latin typeface="Roboto"/>
                <a:ea typeface="Roboto"/>
                <a:cs typeface="Roboto"/>
                <a:sym typeface="Roboto"/>
              </a:rPr>
              <a:t>Os processos já estão plotados no mapa.</a:t>
            </a:r>
          </a:p>
          <a:p>
            <a:pPr marL="0" indent="0">
              <a:spcBef>
                <a:spcPts val="600"/>
              </a:spcBef>
              <a:buNone/>
            </a:pPr>
            <a:r>
              <a:rPr lang="en" sz="1400" dirty="0">
                <a:solidFill>
                  <a:srgbClr val="172B4D"/>
                </a:solidFill>
                <a:highlight>
                  <a:srgbClr val="FFFFFF"/>
                </a:highlight>
                <a:latin typeface="Roboto"/>
                <a:ea typeface="Roboto"/>
                <a:cs typeface="Roboto"/>
                <a:sym typeface="Roboto"/>
              </a:rPr>
              <a:t>Ainda falta:</a:t>
            </a:r>
          </a:p>
          <a:p>
            <a:pPr marL="285750" indent="-285750">
              <a:spcBef>
                <a:spcPts val="600"/>
              </a:spcBef>
            </a:pPr>
            <a:r>
              <a:rPr lang="en" sz="1400" dirty="0">
                <a:solidFill>
                  <a:srgbClr val="172B4D"/>
                </a:solidFill>
                <a:highlight>
                  <a:srgbClr val="FFFFFF"/>
                </a:highlight>
                <a:latin typeface="Roboto"/>
                <a:ea typeface="Roboto"/>
                <a:cs typeface="Roboto"/>
                <a:sym typeface="Roboto"/>
              </a:rPr>
              <a:t>Subir em um servidor de testes.</a:t>
            </a:r>
          </a:p>
          <a:p>
            <a:pPr marL="285750" indent="-285750">
              <a:spcBef>
                <a:spcPts val="600"/>
              </a:spcBef>
            </a:pPr>
            <a:r>
              <a:rPr lang="en" sz="1400" dirty="0">
                <a:solidFill>
                  <a:srgbClr val="172B4D"/>
                </a:solidFill>
                <a:highlight>
                  <a:srgbClr val="FFFFFF"/>
                </a:highlight>
                <a:latin typeface="Roboto"/>
                <a:ea typeface="Roboto"/>
                <a:cs typeface="Roboto"/>
                <a:sym typeface="Roboto"/>
              </a:rPr>
              <a:t>Melhorar os dados sintéticos.</a:t>
            </a:r>
            <a:endParaRPr sz="1400" dirty="0">
              <a:solidFill>
                <a:srgbClr val="172B4D"/>
              </a:solidFill>
              <a:highlight>
                <a:srgbClr val="FFFFFF"/>
              </a:highlight>
              <a:latin typeface="Roboto"/>
              <a:ea typeface="Roboto"/>
              <a:cs typeface="Roboto"/>
              <a:sym typeface="Roboto"/>
            </a:endParaRPr>
          </a:p>
          <a:p>
            <a:pPr marL="0" lvl="0" indent="0" algn="l" rtl="0">
              <a:spcBef>
                <a:spcPts val="600"/>
              </a:spcBef>
              <a:spcAft>
                <a:spcPts val="600"/>
              </a:spcAft>
              <a:buNone/>
            </a:pPr>
            <a:endParaRPr dirty="0">
              <a:solidFill>
                <a:srgbClr val="172B4D"/>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solidFill>
                  <a:srgbClr val="172B4D"/>
                </a:solidFill>
                <a:latin typeface="Roboto"/>
                <a:ea typeface="Roboto"/>
                <a:cs typeface="Roboto"/>
                <a:sym typeface="Roboto"/>
              </a:rPr>
              <a:t>Pesquisa</a:t>
            </a:r>
            <a:endParaRPr sz="3020">
              <a:solidFill>
                <a:srgbClr val="172B4D"/>
              </a:solidFill>
              <a:latin typeface="Roboto"/>
              <a:ea typeface="Roboto"/>
              <a:cs typeface="Roboto"/>
              <a:sym typeface="Roboto"/>
            </a:endParaRPr>
          </a:p>
        </p:txBody>
      </p:sp>
      <p:sp>
        <p:nvSpPr>
          <p:cNvPr id="129" name="Google Shape;12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ts val="1100"/>
              <a:buFont typeface="Arial"/>
              <a:buNone/>
            </a:pPr>
            <a:r>
              <a:rPr lang="en" sz="1400" dirty="0">
                <a:solidFill>
                  <a:srgbClr val="172B4D"/>
                </a:solidFill>
                <a:highlight>
                  <a:srgbClr val="FFFFFF"/>
                </a:highlight>
                <a:latin typeface="Roboto"/>
                <a:ea typeface="Roboto"/>
                <a:cs typeface="Roboto"/>
                <a:sym typeface="Roboto"/>
              </a:rPr>
              <a:t>Fizeram alguma pesquisa?</a:t>
            </a:r>
            <a:endParaRPr sz="1400" dirty="0">
              <a:solidFill>
                <a:srgbClr val="172B4D"/>
              </a:solidFill>
              <a:highlight>
                <a:srgbClr val="FFFFFF"/>
              </a:highlight>
              <a:latin typeface="Roboto"/>
              <a:ea typeface="Roboto"/>
              <a:cs typeface="Roboto"/>
              <a:sym typeface="Roboto"/>
            </a:endParaRPr>
          </a:p>
          <a:p>
            <a:pPr marL="0" lvl="0" indent="0" algn="l" rtl="0">
              <a:spcBef>
                <a:spcPts val="1200"/>
              </a:spcBef>
              <a:spcAft>
                <a:spcPts val="0"/>
              </a:spcAft>
              <a:buNone/>
            </a:pPr>
            <a:r>
              <a:rPr lang="pt-BR" sz="1400" dirty="0">
                <a:solidFill>
                  <a:srgbClr val="172B4D"/>
                </a:solidFill>
                <a:highlight>
                  <a:srgbClr val="FFFFFF"/>
                </a:highlight>
                <a:latin typeface="Roboto"/>
                <a:ea typeface="Roboto"/>
                <a:cs typeface="Roboto"/>
                <a:sym typeface="Roboto"/>
              </a:rPr>
              <a:t>Fizemos pesquisas de:</a:t>
            </a:r>
          </a:p>
          <a:p>
            <a:pPr marL="285750" indent="-285750">
              <a:spcBef>
                <a:spcPts val="1200"/>
              </a:spcBef>
            </a:pPr>
            <a:r>
              <a:rPr lang="pt-BR" sz="1400" dirty="0">
                <a:solidFill>
                  <a:srgbClr val="172B4D"/>
                </a:solidFill>
                <a:highlight>
                  <a:srgbClr val="FFFFFF"/>
                </a:highlight>
                <a:latin typeface="Roboto"/>
                <a:ea typeface="Roboto"/>
                <a:cs typeface="Roboto"/>
                <a:sym typeface="Roboto"/>
              </a:rPr>
              <a:t>desenvolvimento técnico;</a:t>
            </a:r>
          </a:p>
          <a:p>
            <a:pPr marL="285750" indent="-285750">
              <a:spcBef>
                <a:spcPts val="1200"/>
              </a:spcBef>
            </a:pPr>
            <a:r>
              <a:rPr lang="pt-BR" sz="1400" dirty="0">
                <a:solidFill>
                  <a:srgbClr val="172B4D"/>
                </a:solidFill>
                <a:highlight>
                  <a:srgbClr val="FFFFFF"/>
                </a:highlight>
                <a:latin typeface="Roboto"/>
                <a:ea typeface="Roboto"/>
                <a:cs typeface="Roboto"/>
                <a:sym typeface="Roboto"/>
              </a:rPr>
              <a:t>Disponibilidade de dados públicos;</a:t>
            </a:r>
          </a:p>
          <a:p>
            <a:pPr marL="285750" indent="-285750">
              <a:spcBef>
                <a:spcPts val="1200"/>
              </a:spcBef>
            </a:pPr>
            <a:r>
              <a:rPr lang="pt-BR" sz="1400" dirty="0">
                <a:solidFill>
                  <a:srgbClr val="172B4D"/>
                </a:solidFill>
                <a:highlight>
                  <a:srgbClr val="FFFFFF"/>
                </a:highlight>
                <a:latin typeface="Roboto"/>
                <a:ea typeface="Roboto"/>
                <a:cs typeface="Roboto"/>
                <a:sym typeface="Roboto"/>
              </a:rPr>
              <a:t>APIs abertas disponíveis;</a:t>
            </a:r>
            <a:endParaRPr sz="1400" dirty="0">
              <a:solidFill>
                <a:srgbClr val="172B4D"/>
              </a:solidFill>
              <a:highlight>
                <a:srgbClr val="FFFFFF"/>
              </a:highlight>
              <a:latin typeface="Roboto"/>
              <a:ea typeface="Roboto"/>
              <a:cs typeface="Roboto"/>
              <a:sym typeface="Roboto"/>
            </a:endParaRPr>
          </a:p>
          <a:p>
            <a:pPr marL="285750" indent="-285750">
              <a:spcBef>
                <a:spcPts val="1200"/>
              </a:spcBef>
            </a:pPr>
            <a:r>
              <a:rPr lang="pt-BR" sz="1400" dirty="0">
                <a:solidFill>
                  <a:srgbClr val="172B4D"/>
                </a:solidFill>
                <a:highlight>
                  <a:srgbClr val="FFFFFF"/>
                </a:highlight>
                <a:latin typeface="Roboto"/>
                <a:ea typeface="Roboto"/>
                <a:cs typeface="Roboto"/>
                <a:sym typeface="Roboto"/>
              </a:rPr>
              <a:t>Acórdãos do TJSP.</a:t>
            </a:r>
            <a:endParaRPr sz="1400" dirty="0">
              <a:solidFill>
                <a:srgbClr val="172B4D"/>
              </a:solidFill>
              <a:highlight>
                <a:srgbClr val="FFFFFF"/>
              </a:highlight>
              <a:latin typeface="Roboto"/>
              <a:ea typeface="Roboto"/>
              <a:cs typeface="Roboto"/>
              <a:sym typeface="Roboto"/>
            </a:endParaRPr>
          </a:p>
          <a:p>
            <a:pPr marL="0" lvl="0" indent="0" algn="l" rtl="0">
              <a:spcBef>
                <a:spcPts val="1200"/>
              </a:spcBef>
              <a:spcAft>
                <a:spcPts val="0"/>
              </a:spcAft>
              <a:buNone/>
            </a:pPr>
            <a:endParaRPr sz="1400" dirty="0">
              <a:solidFill>
                <a:srgbClr val="172B4D"/>
              </a:solidFill>
              <a:highlight>
                <a:srgbClr val="FFFFFF"/>
              </a:highlight>
              <a:latin typeface="Roboto"/>
              <a:ea typeface="Roboto"/>
              <a:cs typeface="Roboto"/>
              <a:sym typeface="Roboto"/>
            </a:endParaRPr>
          </a:p>
          <a:p>
            <a:pPr marL="0" lvl="0" indent="0" algn="l" rtl="0">
              <a:spcBef>
                <a:spcPts val="1200"/>
              </a:spcBef>
              <a:spcAft>
                <a:spcPts val="0"/>
              </a:spcAft>
              <a:buClr>
                <a:schemeClr val="dk1"/>
              </a:buClr>
              <a:buSzPts val="1100"/>
              <a:buFont typeface="Arial"/>
              <a:buNone/>
            </a:pPr>
            <a:r>
              <a:rPr lang="en" sz="1400" dirty="0">
                <a:solidFill>
                  <a:srgbClr val="172B4D"/>
                </a:solidFill>
                <a:highlight>
                  <a:srgbClr val="FFFFFF"/>
                </a:highlight>
                <a:latin typeface="Roboto"/>
                <a:ea typeface="Roboto"/>
                <a:cs typeface="Roboto"/>
                <a:sym typeface="Roboto"/>
              </a:rPr>
              <a:t>Qual a dor que o time quer resolver?</a:t>
            </a:r>
          </a:p>
          <a:p>
            <a:pPr marL="0" lvl="0" indent="0" algn="l" rtl="0">
              <a:spcBef>
                <a:spcPts val="1200"/>
              </a:spcBef>
              <a:spcAft>
                <a:spcPts val="0"/>
              </a:spcAft>
              <a:buClr>
                <a:schemeClr val="dk1"/>
              </a:buClr>
              <a:buSzPts val="1100"/>
              <a:buFont typeface="Arial"/>
              <a:buNone/>
            </a:pPr>
            <a:r>
              <a:rPr lang="en" sz="1400" dirty="0">
                <a:solidFill>
                  <a:srgbClr val="172B4D"/>
                </a:solidFill>
                <a:highlight>
                  <a:srgbClr val="FFFFFF"/>
                </a:highlight>
                <a:latin typeface="Roboto"/>
                <a:ea typeface="Roboto"/>
                <a:cs typeface="Roboto"/>
                <a:sym typeface="Roboto"/>
              </a:rPr>
              <a:t>A necessidade do jurisdicionado de achar processos ambientais que versam sobre determinada região e encontrá-los de maneira fácil e intuitiva.</a:t>
            </a:r>
            <a:endParaRPr sz="1400" dirty="0">
              <a:solidFill>
                <a:srgbClr val="172B4D"/>
              </a:solidFill>
              <a:highlight>
                <a:srgbClr val="FFFFFF"/>
              </a:highlight>
              <a:latin typeface="Roboto"/>
              <a:ea typeface="Roboto"/>
              <a:cs typeface="Roboto"/>
              <a:sym typeface="Roboto"/>
            </a:endParaRPr>
          </a:p>
          <a:p>
            <a:pPr marL="0" lvl="0" indent="0" algn="l" rtl="0">
              <a:spcBef>
                <a:spcPts val="1200"/>
              </a:spcBef>
              <a:spcAft>
                <a:spcPts val="12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1974150" y="861400"/>
            <a:ext cx="4122900" cy="720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800" b="1">
                <a:solidFill>
                  <a:srgbClr val="172B4D"/>
                </a:solidFill>
                <a:latin typeface="Roboto"/>
                <a:ea typeface="Roboto"/>
                <a:cs typeface="Roboto"/>
                <a:sym typeface="Roboto"/>
              </a:rPr>
              <a:t>UM LEMBRETE!</a:t>
            </a:r>
            <a:endParaRPr>
              <a:solidFill>
                <a:srgbClr val="172B4D"/>
              </a:solidFill>
            </a:endParaRPr>
          </a:p>
        </p:txBody>
      </p:sp>
      <p:sp>
        <p:nvSpPr>
          <p:cNvPr id="135" name="Google Shape;135;p23"/>
          <p:cNvSpPr txBox="1">
            <a:spLocks noGrp="1"/>
          </p:cNvSpPr>
          <p:nvPr>
            <p:ph type="body" idx="1"/>
          </p:nvPr>
        </p:nvSpPr>
        <p:spPr>
          <a:xfrm>
            <a:off x="1974150" y="1582200"/>
            <a:ext cx="6831300" cy="26481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3500">
                <a:solidFill>
                  <a:srgbClr val="172B4D"/>
                </a:solidFill>
                <a:highlight>
                  <a:srgbClr val="FFFFFF"/>
                </a:highlight>
                <a:latin typeface="Roboto"/>
                <a:ea typeface="Roboto"/>
                <a:cs typeface="Roboto"/>
                <a:sym typeface="Roboto"/>
              </a:rPr>
              <a:t>Fiquem tranquilos que a entrega de domingo não precisa seguir estritamente o que foi entregue neste canva</a:t>
            </a:r>
            <a:endParaRPr sz="3500">
              <a:solidFill>
                <a:srgbClr val="172B4D"/>
              </a:solidFill>
            </a:endParaRPr>
          </a:p>
        </p:txBody>
      </p:sp>
      <p:pic>
        <p:nvPicPr>
          <p:cNvPr id="136" name="Google Shape;136;p23"/>
          <p:cNvPicPr preferRelativeResize="0"/>
          <p:nvPr/>
        </p:nvPicPr>
        <p:blipFill>
          <a:blip r:embed="rId3">
            <a:alphaModFix/>
          </a:blip>
          <a:stretch>
            <a:fillRect/>
          </a:stretch>
        </p:blipFill>
        <p:spPr>
          <a:xfrm>
            <a:off x="541875" y="513575"/>
            <a:ext cx="1271125" cy="1271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
        <p:cNvGrpSpPr/>
        <p:nvPr/>
      </p:nvGrpSpPr>
      <p:grpSpPr>
        <a:xfrm>
          <a:off x="0" y="0"/>
          <a:ext cx="0" cy="0"/>
          <a:chOff x="0" y="0"/>
          <a:chExt cx="0" cy="0"/>
        </a:xfrm>
      </p:grpSpPr>
      <p:pic>
        <p:nvPicPr>
          <p:cNvPr id="141" name="Google Shape;141;p24"/>
          <p:cNvPicPr preferRelativeResize="0"/>
          <p:nvPr/>
        </p:nvPicPr>
        <p:blipFill>
          <a:blip r:embed="rId3">
            <a:alphaModFix/>
          </a:blip>
          <a:stretch>
            <a:fillRect/>
          </a:stretch>
        </p:blipFill>
        <p:spPr>
          <a:xfrm>
            <a:off x="7340722" y="4329250"/>
            <a:ext cx="1310520" cy="504875"/>
          </a:xfrm>
          <a:prstGeom prst="rect">
            <a:avLst/>
          </a:prstGeom>
          <a:noFill/>
          <a:ln>
            <a:noFill/>
          </a:ln>
        </p:spPr>
      </p:pic>
      <p:pic>
        <p:nvPicPr>
          <p:cNvPr id="142" name="Google Shape;142;p24"/>
          <p:cNvPicPr preferRelativeResize="0"/>
          <p:nvPr/>
        </p:nvPicPr>
        <p:blipFill>
          <a:blip r:embed="rId4">
            <a:alphaModFix/>
          </a:blip>
          <a:stretch>
            <a:fillRect/>
          </a:stretch>
        </p:blipFill>
        <p:spPr>
          <a:xfrm>
            <a:off x="5298950" y="4267475"/>
            <a:ext cx="1608760" cy="628424"/>
          </a:xfrm>
          <a:prstGeom prst="rect">
            <a:avLst/>
          </a:prstGeom>
          <a:noFill/>
          <a:ln>
            <a:noFill/>
          </a:ln>
        </p:spPr>
      </p:pic>
      <p:pic>
        <p:nvPicPr>
          <p:cNvPr id="143" name="Google Shape;143;p24"/>
          <p:cNvPicPr preferRelativeResize="0"/>
          <p:nvPr/>
        </p:nvPicPr>
        <p:blipFill>
          <a:blip r:embed="rId5">
            <a:alphaModFix/>
          </a:blip>
          <a:stretch>
            <a:fillRect/>
          </a:stretch>
        </p:blipFill>
        <p:spPr>
          <a:xfrm>
            <a:off x="2413450" y="4329250"/>
            <a:ext cx="2684801" cy="504875"/>
          </a:xfrm>
          <a:prstGeom prst="rect">
            <a:avLst/>
          </a:prstGeom>
          <a:noFill/>
          <a:ln>
            <a:noFill/>
          </a:ln>
        </p:spPr>
      </p:pic>
      <p:pic>
        <p:nvPicPr>
          <p:cNvPr id="144" name="Google Shape;144;p24"/>
          <p:cNvPicPr preferRelativeResize="0"/>
          <p:nvPr/>
        </p:nvPicPr>
        <p:blipFill>
          <a:blip r:embed="rId6">
            <a:alphaModFix/>
          </a:blip>
          <a:stretch>
            <a:fillRect/>
          </a:stretch>
        </p:blipFill>
        <p:spPr>
          <a:xfrm>
            <a:off x="807875" y="4329250"/>
            <a:ext cx="1404872" cy="504876"/>
          </a:xfrm>
          <a:prstGeom prst="rect">
            <a:avLst/>
          </a:prstGeom>
          <a:noFill/>
          <a:ln>
            <a:noFill/>
          </a:ln>
        </p:spPr>
      </p:pic>
      <p:sp>
        <p:nvSpPr>
          <p:cNvPr id="145" name="Google Shape;145;p24"/>
          <p:cNvSpPr txBox="1"/>
          <p:nvPr/>
        </p:nvSpPr>
        <p:spPr>
          <a:xfrm>
            <a:off x="714350" y="3959950"/>
            <a:ext cx="1059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Realização</a:t>
            </a:r>
            <a:endParaRPr sz="1000">
              <a:latin typeface="Roboto"/>
              <a:ea typeface="Roboto"/>
              <a:cs typeface="Roboto"/>
              <a:sym typeface="Roboto"/>
            </a:endParaRPr>
          </a:p>
        </p:txBody>
      </p:sp>
      <p:sp>
        <p:nvSpPr>
          <p:cNvPr id="146" name="Google Shape;146;p24"/>
          <p:cNvSpPr txBox="1"/>
          <p:nvPr/>
        </p:nvSpPr>
        <p:spPr>
          <a:xfrm>
            <a:off x="5298950" y="4037875"/>
            <a:ext cx="2383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Patrocinador Diamante</a:t>
            </a:r>
            <a:endParaRPr sz="1000">
              <a:latin typeface="Roboto"/>
              <a:ea typeface="Roboto"/>
              <a:cs typeface="Roboto"/>
              <a:sym typeface="Roboto"/>
            </a:endParaRPr>
          </a:p>
        </p:txBody>
      </p:sp>
      <p:sp>
        <p:nvSpPr>
          <p:cNvPr id="147" name="Google Shape;147;p24"/>
          <p:cNvSpPr txBox="1"/>
          <p:nvPr/>
        </p:nvSpPr>
        <p:spPr>
          <a:xfrm>
            <a:off x="7340725" y="4037875"/>
            <a:ext cx="1059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a:ea typeface="Roboto"/>
                <a:cs typeface="Roboto"/>
                <a:sym typeface="Roboto"/>
              </a:rPr>
              <a:t>Organização</a:t>
            </a:r>
            <a:endParaRPr sz="1000">
              <a:latin typeface="Roboto"/>
              <a:ea typeface="Roboto"/>
              <a:cs typeface="Roboto"/>
              <a:sym typeface="Roboto"/>
            </a:endParaRPr>
          </a:p>
        </p:txBody>
      </p:sp>
      <p:sp>
        <p:nvSpPr>
          <p:cNvPr id="148" name="Google Shape;148;p24"/>
          <p:cNvSpPr txBox="1">
            <a:spLocks noGrp="1"/>
          </p:cNvSpPr>
          <p:nvPr>
            <p:ph type="title"/>
          </p:nvPr>
        </p:nvSpPr>
        <p:spPr>
          <a:xfrm>
            <a:off x="1490850" y="891550"/>
            <a:ext cx="6162300" cy="15711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None/>
            </a:pPr>
            <a:r>
              <a:rPr lang="en" sz="2750" b="1">
                <a:solidFill>
                  <a:srgbClr val="172B4D"/>
                </a:solidFill>
                <a:latin typeface="Roboto"/>
                <a:ea typeface="Roboto"/>
                <a:cs typeface="Roboto"/>
                <a:sym typeface="Roboto"/>
              </a:rPr>
              <a:t>OBRIGADO POR SER PROTAGONISTA DA PROTEÇÃO DO PLANETA</a:t>
            </a:r>
            <a:r>
              <a:rPr lang="en" sz="4800" b="1">
                <a:solidFill>
                  <a:srgbClr val="172B4D"/>
                </a:solidFill>
                <a:latin typeface="Roboto"/>
                <a:ea typeface="Roboto"/>
                <a:cs typeface="Roboto"/>
                <a:sym typeface="Roboto"/>
              </a:rPr>
              <a:t>!</a:t>
            </a:r>
            <a:endParaRPr sz="2750">
              <a:solidFill>
                <a:srgbClr val="172B4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2285825" y="445025"/>
            <a:ext cx="232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72B4D"/>
                </a:solidFill>
                <a:latin typeface="Roboto"/>
                <a:ea typeface="Roboto"/>
                <a:cs typeface="Roboto"/>
                <a:sym typeface="Roboto"/>
              </a:rPr>
              <a:t>Sobre o time:</a:t>
            </a:r>
            <a:endParaRPr b="1">
              <a:solidFill>
                <a:srgbClr val="172B4D"/>
              </a:solidFill>
              <a:latin typeface="Roboto"/>
              <a:ea typeface="Roboto"/>
              <a:cs typeface="Roboto"/>
              <a:sym typeface="Roboto"/>
            </a:endParaRPr>
          </a:p>
        </p:txBody>
      </p:sp>
      <p:sp>
        <p:nvSpPr>
          <p:cNvPr id="63" name="Google Shape;63;p14"/>
          <p:cNvSpPr txBox="1">
            <a:spLocks noGrp="1"/>
          </p:cNvSpPr>
          <p:nvPr>
            <p:ph type="body" idx="1"/>
          </p:nvPr>
        </p:nvSpPr>
        <p:spPr>
          <a:xfrm>
            <a:off x="2285825" y="1125625"/>
            <a:ext cx="61479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dirty="0">
                <a:solidFill>
                  <a:srgbClr val="172B4D"/>
                </a:solidFill>
                <a:highlight>
                  <a:srgbClr val="FFFFFF"/>
                </a:highlight>
                <a:latin typeface="Roboto"/>
                <a:ea typeface="Roboto"/>
                <a:cs typeface="Roboto"/>
                <a:sym typeface="Roboto"/>
              </a:rPr>
              <a:t>Número do time: 8</a:t>
            </a:r>
            <a:endParaRPr dirty="0">
              <a:solidFill>
                <a:srgbClr val="172B4D"/>
              </a:solidFill>
              <a:highlight>
                <a:srgbClr val="FFFFFF"/>
              </a:highlight>
              <a:latin typeface="Roboto"/>
              <a:ea typeface="Roboto"/>
              <a:cs typeface="Roboto"/>
              <a:sym typeface="Roboto"/>
            </a:endParaRPr>
          </a:p>
          <a:p>
            <a:pPr marL="0" lvl="0" indent="0" algn="l" rtl="0">
              <a:spcBef>
                <a:spcPts val="1200"/>
              </a:spcBef>
              <a:spcAft>
                <a:spcPts val="0"/>
              </a:spcAft>
              <a:buNone/>
            </a:pPr>
            <a:endParaRPr dirty="0">
              <a:solidFill>
                <a:srgbClr val="172B4D"/>
              </a:solidFill>
              <a:highlight>
                <a:srgbClr val="FFFFFF"/>
              </a:highlight>
              <a:latin typeface="Roboto"/>
              <a:ea typeface="Roboto"/>
              <a:cs typeface="Roboto"/>
              <a:sym typeface="Roboto"/>
            </a:endParaRPr>
          </a:p>
          <a:p>
            <a:pPr marL="0" lvl="0" indent="0" algn="l" rtl="0">
              <a:spcBef>
                <a:spcPts val="1200"/>
              </a:spcBef>
              <a:spcAft>
                <a:spcPts val="0"/>
              </a:spcAft>
              <a:buClr>
                <a:schemeClr val="dk1"/>
              </a:buClr>
              <a:buSzPts val="1100"/>
              <a:buFont typeface="Arial"/>
              <a:buNone/>
            </a:pPr>
            <a:r>
              <a:rPr lang="en" dirty="0">
                <a:solidFill>
                  <a:srgbClr val="172B4D"/>
                </a:solidFill>
                <a:highlight>
                  <a:srgbClr val="FFFFFF"/>
                </a:highlight>
                <a:latin typeface="Roboto"/>
                <a:ea typeface="Roboto"/>
                <a:cs typeface="Roboto"/>
                <a:sym typeface="Roboto"/>
              </a:rPr>
              <a:t>Desafio Escolhido: 2</a:t>
            </a:r>
            <a:endParaRPr dirty="0">
              <a:solidFill>
                <a:srgbClr val="172B4D"/>
              </a:solidFill>
              <a:highlight>
                <a:srgbClr val="FFFFFF"/>
              </a:highlight>
              <a:latin typeface="Roboto"/>
              <a:ea typeface="Roboto"/>
              <a:cs typeface="Roboto"/>
              <a:sym typeface="Roboto"/>
            </a:endParaRPr>
          </a:p>
          <a:p>
            <a:pPr marL="0" lvl="0" indent="0" algn="l" rtl="0">
              <a:spcBef>
                <a:spcPts val="1200"/>
              </a:spcBef>
              <a:spcAft>
                <a:spcPts val="0"/>
              </a:spcAft>
              <a:buClr>
                <a:schemeClr val="dk1"/>
              </a:buClr>
              <a:buSzPts val="1100"/>
              <a:buFont typeface="Arial"/>
              <a:buNone/>
            </a:pPr>
            <a:endParaRPr dirty="0">
              <a:solidFill>
                <a:srgbClr val="172B4D"/>
              </a:solidFill>
              <a:highlight>
                <a:srgbClr val="FFFFFF"/>
              </a:highlight>
              <a:latin typeface="Roboto"/>
              <a:ea typeface="Roboto"/>
              <a:cs typeface="Roboto"/>
              <a:sym typeface="Roboto"/>
            </a:endParaRPr>
          </a:p>
          <a:p>
            <a:pPr marL="0" lvl="0" indent="0" algn="l" rtl="0">
              <a:spcBef>
                <a:spcPts val="1200"/>
              </a:spcBef>
              <a:spcAft>
                <a:spcPts val="0"/>
              </a:spcAft>
              <a:buClr>
                <a:schemeClr val="dk1"/>
              </a:buClr>
              <a:buSzPts val="1100"/>
              <a:buFont typeface="Arial"/>
              <a:buNone/>
            </a:pPr>
            <a:r>
              <a:rPr lang="en" dirty="0">
                <a:solidFill>
                  <a:srgbClr val="172B4D"/>
                </a:solidFill>
                <a:highlight>
                  <a:srgbClr val="FFFFFF"/>
                </a:highlight>
                <a:latin typeface="Roboto"/>
                <a:ea typeface="Roboto"/>
                <a:cs typeface="Roboto"/>
                <a:sym typeface="Roboto"/>
              </a:rPr>
              <a:t>Equipe (descreva as expertises dos integrantes do time):</a:t>
            </a:r>
            <a:endParaRPr dirty="0">
              <a:solidFill>
                <a:srgbClr val="172B4D"/>
              </a:solidFill>
              <a:highlight>
                <a:srgbClr val="FFFFFF"/>
              </a:highlight>
              <a:latin typeface="Roboto"/>
              <a:ea typeface="Roboto"/>
              <a:cs typeface="Roboto"/>
              <a:sym typeface="Roboto"/>
            </a:endParaRPr>
          </a:p>
          <a:p>
            <a:pPr marL="0" lvl="0" indent="0" algn="l" rtl="0">
              <a:spcBef>
                <a:spcPts val="1200"/>
              </a:spcBef>
              <a:spcAft>
                <a:spcPts val="0"/>
              </a:spcAft>
              <a:buClr>
                <a:schemeClr val="dk1"/>
              </a:buClr>
              <a:buSzPts val="1100"/>
              <a:buFont typeface="Arial"/>
              <a:buNone/>
            </a:pPr>
            <a:r>
              <a:rPr lang="en" dirty="0">
                <a:solidFill>
                  <a:srgbClr val="172B4D"/>
                </a:solidFill>
                <a:highlight>
                  <a:srgbClr val="FFFFFF"/>
                </a:highlight>
                <a:latin typeface="Roboto"/>
                <a:ea typeface="Roboto"/>
                <a:cs typeface="Roboto"/>
                <a:sym typeface="Roboto"/>
              </a:rPr>
              <a:t>Arthur Clini de Souza – IA, físico, desenvolvedor.</a:t>
            </a:r>
            <a:endParaRPr dirty="0">
              <a:solidFill>
                <a:srgbClr val="172B4D"/>
              </a:solidFill>
              <a:highlight>
                <a:srgbClr val="FFFFFF"/>
              </a:highlight>
              <a:latin typeface="Roboto"/>
              <a:ea typeface="Roboto"/>
              <a:cs typeface="Roboto"/>
              <a:sym typeface="Roboto"/>
            </a:endParaRPr>
          </a:p>
          <a:p>
            <a:pPr marL="0" lvl="0" indent="0" algn="l" rtl="0">
              <a:spcBef>
                <a:spcPts val="1200"/>
              </a:spcBef>
              <a:spcAft>
                <a:spcPts val="0"/>
              </a:spcAft>
              <a:buClr>
                <a:schemeClr val="dk1"/>
              </a:buClr>
              <a:buSzPts val="1100"/>
              <a:buFont typeface="Arial"/>
              <a:buNone/>
            </a:pPr>
            <a:r>
              <a:rPr lang="pt-BR" sz="1850" dirty="0">
                <a:solidFill>
                  <a:srgbClr val="172B4D"/>
                </a:solidFill>
                <a:highlight>
                  <a:srgbClr val="FFFFFF"/>
                </a:highlight>
                <a:latin typeface="Roboto"/>
                <a:ea typeface="Roboto"/>
                <a:cs typeface="Roboto"/>
                <a:sym typeface="Roboto"/>
              </a:rPr>
              <a:t>Rodrigo Vieira da Silva– IA e desenvolvedor.</a:t>
            </a:r>
          </a:p>
          <a:p>
            <a:pPr marL="0" lvl="0" indent="0" algn="l" rtl="0">
              <a:spcBef>
                <a:spcPts val="1200"/>
              </a:spcBef>
              <a:spcAft>
                <a:spcPts val="0"/>
              </a:spcAft>
              <a:buClr>
                <a:schemeClr val="dk1"/>
              </a:buClr>
              <a:buSzPts val="1100"/>
              <a:buFont typeface="Arial"/>
              <a:buNone/>
            </a:pPr>
            <a:r>
              <a:rPr lang="pt-BR" sz="1850" dirty="0">
                <a:solidFill>
                  <a:srgbClr val="172B4D"/>
                </a:solidFill>
                <a:highlight>
                  <a:srgbClr val="FFFFFF"/>
                </a:highlight>
                <a:latin typeface="Roboto"/>
                <a:ea typeface="Roboto"/>
                <a:cs typeface="Roboto"/>
                <a:sym typeface="Roboto"/>
              </a:rPr>
              <a:t>Fabio </a:t>
            </a:r>
            <a:r>
              <a:rPr lang="pt-BR" sz="1850" dirty="0" err="1">
                <a:solidFill>
                  <a:srgbClr val="172B4D"/>
                </a:solidFill>
                <a:highlight>
                  <a:srgbClr val="FFFFFF"/>
                </a:highlight>
                <a:latin typeface="Roboto"/>
                <a:ea typeface="Roboto"/>
                <a:cs typeface="Roboto"/>
                <a:sym typeface="Roboto"/>
              </a:rPr>
              <a:t>Akahoshi</a:t>
            </a:r>
            <a:r>
              <a:rPr lang="pt-BR" sz="1850" dirty="0">
                <a:solidFill>
                  <a:srgbClr val="172B4D"/>
                </a:solidFill>
                <a:highlight>
                  <a:srgbClr val="FFFFFF"/>
                </a:highlight>
                <a:latin typeface="Roboto"/>
                <a:ea typeface="Roboto"/>
                <a:cs typeface="Roboto"/>
                <a:sym typeface="Roboto"/>
              </a:rPr>
              <a:t> </a:t>
            </a:r>
            <a:r>
              <a:rPr lang="pt-BR" sz="1850" dirty="0" err="1">
                <a:solidFill>
                  <a:srgbClr val="172B4D"/>
                </a:solidFill>
                <a:highlight>
                  <a:srgbClr val="FFFFFF"/>
                </a:highlight>
                <a:latin typeface="Roboto"/>
                <a:ea typeface="Roboto"/>
                <a:cs typeface="Roboto"/>
                <a:sym typeface="Roboto"/>
              </a:rPr>
              <a:t>Collado</a:t>
            </a:r>
            <a:r>
              <a:rPr lang="pt-BR" sz="1850" dirty="0">
                <a:solidFill>
                  <a:srgbClr val="172B4D"/>
                </a:solidFill>
                <a:highlight>
                  <a:srgbClr val="FFFFFF"/>
                </a:highlight>
                <a:latin typeface="Roboto"/>
                <a:ea typeface="Roboto"/>
                <a:cs typeface="Roboto"/>
                <a:sym typeface="Roboto"/>
              </a:rPr>
              <a:t> – IA e área jurídica.</a:t>
            </a:r>
            <a:endParaRPr sz="1850" dirty="0">
              <a:solidFill>
                <a:srgbClr val="172B4D"/>
              </a:solidFill>
              <a:highlight>
                <a:srgbClr val="FFFFFF"/>
              </a:highlight>
              <a:latin typeface="Roboto"/>
              <a:ea typeface="Roboto"/>
              <a:cs typeface="Roboto"/>
              <a:sym typeface="Roboto"/>
            </a:endParaRPr>
          </a:p>
          <a:p>
            <a:pPr marL="0" lvl="0" indent="0" algn="l" rtl="0">
              <a:spcBef>
                <a:spcPts val="1200"/>
              </a:spcBef>
              <a:spcAft>
                <a:spcPts val="1200"/>
              </a:spcAft>
              <a:buNone/>
            </a:pPr>
            <a:endParaRPr dirty="0"/>
          </a:p>
        </p:txBody>
      </p:sp>
      <p:pic>
        <p:nvPicPr>
          <p:cNvPr id="64" name="Google Shape;64;p14"/>
          <p:cNvPicPr preferRelativeResize="0"/>
          <p:nvPr/>
        </p:nvPicPr>
        <p:blipFill>
          <a:blip r:embed="rId3">
            <a:alphaModFix/>
          </a:blip>
          <a:stretch>
            <a:fillRect/>
          </a:stretch>
        </p:blipFill>
        <p:spPr>
          <a:xfrm>
            <a:off x="488125" y="541850"/>
            <a:ext cx="1566575" cy="1566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9464"/>
              <a:buFont typeface="Arial"/>
              <a:buNone/>
            </a:pPr>
            <a:r>
              <a:rPr lang="en" sz="3733" b="1">
                <a:solidFill>
                  <a:srgbClr val="172B4D"/>
                </a:solidFill>
                <a:highlight>
                  <a:srgbClr val="FFFFFF"/>
                </a:highlight>
                <a:latin typeface="Roboto"/>
                <a:ea typeface="Roboto"/>
                <a:cs typeface="Roboto"/>
                <a:sym typeface="Roboto"/>
              </a:rPr>
              <a:t>Como está a jornada do time até aqui?</a:t>
            </a:r>
            <a:endParaRPr sz="3733" b="1">
              <a:solidFill>
                <a:srgbClr val="172B4D"/>
              </a:solidFill>
              <a:highlight>
                <a:srgbClr val="FFFFFF"/>
              </a:highlight>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70" name="Google Shape;70;p15"/>
          <p:cNvSpPr/>
          <p:nvPr/>
        </p:nvSpPr>
        <p:spPr>
          <a:xfrm>
            <a:off x="5909650" y="2079325"/>
            <a:ext cx="2244600" cy="20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p:nvPr/>
        </p:nvSpPr>
        <p:spPr>
          <a:xfrm>
            <a:off x="5909650" y="1398250"/>
            <a:ext cx="2244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172B4D"/>
                </a:solidFill>
              </a:rPr>
              <a:t>Estamos assim!</a:t>
            </a:r>
            <a:endParaRPr sz="1800" b="1">
              <a:solidFill>
                <a:srgbClr val="172B4D"/>
              </a:solidFill>
            </a:endParaRPr>
          </a:p>
        </p:txBody>
      </p:sp>
      <p:sp>
        <p:nvSpPr>
          <p:cNvPr id="72" name="Google Shape;72;p15"/>
          <p:cNvSpPr/>
          <p:nvPr/>
        </p:nvSpPr>
        <p:spPr>
          <a:xfrm>
            <a:off x="4686425" y="2686175"/>
            <a:ext cx="493800" cy="195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5"/>
          <p:cNvPicPr preferRelativeResize="0"/>
          <p:nvPr/>
        </p:nvPicPr>
        <p:blipFill rotWithShape="1">
          <a:blip r:embed="rId3">
            <a:alphaModFix/>
          </a:blip>
          <a:srcRect l="19057" t="64222" r="51161" b="4865"/>
          <a:stretch/>
        </p:blipFill>
        <p:spPr>
          <a:xfrm>
            <a:off x="1243550" y="3611200"/>
            <a:ext cx="1060950" cy="1101225"/>
          </a:xfrm>
          <a:prstGeom prst="rect">
            <a:avLst/>
          </a:prstGeom>
          <a:noFill/>
          <a:ln>
            <a:noFill/>
          </a:ln>
        </p:spPr>
      </p:pic>
      <p:pic>
        <p:nvPicPr>
          <p:cNvPr id="74" name="Google Shape;74;p15"/>
          <p:cNvPicPr preferRelativeResize="0"/>
          <p:nvPr/>
        </p:nvPicPr>
        <p:blipFill rotWithShape="1">
          <a:blip r:embed="rId3">
            <a:alphaModFix/>
          </a:blip>
          <a:srcRect l="51725" t="6583" r="18491" b="64427"/>
          <a:stretch/>
        </p:blipFill>
        <p:spPr>
          <a:xfrm>
            <a:off x="2430700" y="1552174"/>
            <a:ext cx="1060950" cy="1032725"/>
          </a:xfrm>
          <a:prstGeom prst="rect">
            <a:avLst/>
          </a:prstGeom>
          <a:noFill/>
          <a:ln>
            <a:noFill/>
          </a:ln>
        </p:spPr>
      </p:pic>
      <p:pic>
        <p:nvPicPr>
          <p:cNvPr id="75" name="Google Shape;75;p15"/>
          <p:cNvPicPr preferRelativeResize="0"/>
          <p:nvPr/>
        </p:nvPicPr>
        <p:blipFill rotWithShape="1">
          <a:blip r:embed="rId3">
            <a:alphaModFix/>
          </a:blip>
          <a:srcRect l="17062" t="4840" r="50893" b="61404"/>
          <a:stretch/>
        </p:blipFill>
        <p:spPr>
          <a:xfrm>
            <a:off x="1163000" y="1483675"/>
            <a:ext cx="1141500" cy="1202500"/>
          </a:xfrm>
          <a:prstGeom prst="rect">
            <a:avLst/>
          </a:prstGeom>
          <a:noFill/>
          <a:ln>
            <a:noFill/>
          </a:ln>
        </p:spPr>
      </p:pic>
      <p:pic>
        <p:nvPicPr>
          <p:cNvPr id="76" name="Google Shape;76;p15"/>
          <p:cNvPicPr preferRelativeResize="0"/>
          <p:nvPr/>
        </p:nvPicPr>
        <p:blipFill rotWithShape="1">
          <a:blip r:embed="rId3">
            <a:alphaModFix/>
          </a:blip>
          <a:srcRect l="51140" t="66730" r="19076" b="4279"/>
          <a:stretch/>
        </p:blipFill>
        <p:spPr>
          <a:xfrm>
            <a:off x="2430700" y="3645438"/>
            <a:ext cx="1060950" cy="1032750"/>
          </a:xfrm>
          <a:prstGeom prst="rect">
            <a:avLst/>
          </a:prstGeom>
          <a:noFill/>
          <a:ln>
            <a:noFill/>
          </a:ln>
        </p:spPr>
      </p:pic>
      <p:pic>
        <p:nvPicPr>
          <p:cNvPr id="77" name="Google Shape;77;p15"/>
          <p:cNvPicPr preferRelativeResize="0"/>
          <p:nvPr/>
        </p:nvPicPr>
        <p:blipFill rotWithShape="1">
          <a:blip r:embed="rId3">
            <a:alphaModFix/>
          </a:blip>
          <a:srcRect l="33800" t="35629" r="34155" b="35380"/>
          <a:stretch/>
        </p:blipFill>
        <p:spPr>
          <a:xfrm>
            <a:off x="1765550" y="2576063"/>
            <a:ext cx="1141500" cy="1032725"/>
          </a:xfrm>
          <a:prstGeom prst="rect">
            <a:avLst/>
          </a:prstGeom>
          <a:noFill/>
          <a:ln>
            <a:noFill/>
          </a:ln>
        </p:spPr>
      </p:pic>
      <p:pic>
        <p:nvPicPr>
          <p:cNvPr id="78" name="Google Shape;78;p15"/>
          <p:cNvPicPr preferRelativeResize="0"/>
          <p:nvPr/>
        </p:nvPicPr>
        <p:blipFill rotWithShape="1">
          <a:blip r:embed="rId3">
            <a:alphaModFix/>
          </a:blip>
          <a:srcRect t="35504" r="67956" b="35504"/>
          <a:stretch/>
        </p:blipFill>
        <p:spPr>
          <a:xfrm>
            <a:off x="555125" y="2576063"/>
            <a:ext cx="1141500" cy="1032725"/>
          </a:xfrm>
          <a:prstGeom prst="rect">
            <a:avLst/>
          </a:prstGeom>
          <a:noFill/>
          <a:ln>
            <a:noFill/>
          </a:ln>
        </p:spPr>
      </p:pic>
      <p:pic>
        <p:nvPicPr>
          <p:cNvPr id="79" name="Google Shape;79;p15"/>
          <p:cNvPicPr preferRelativeResize="0"/>
          <p:nvPr/>
        </p:nvPicPr>
        <p:blipFill rotWithShape="1">
          <a:blip r:embed="rId3">
            <a:alphaModFix/>
          </a:blip>
          <a:srcRect l="65469" t="33931" b="35155"/>
          <a:stretch/>
        </p:blipFill>
        <p:spPr>
          <a:xfrm>
            <a:off x="2880400" y="2541800"/>
            <a:ext cx="1230125" cy="1101225"/>
          </a:xfrm>
          <a:prstGeom prst="rect">
            <a:avLst/>
          </a:prstGeom>
          <a:noFill/>
          <a:ln>
            <a:noFill/>
          </a:ln>
        </p:spPr>
      </p:pic>
      <p:pic>
        <p:nvPicPr>
          <p:cNvPr id="1032" name="Picture 8" descr="Smiley#reading# | Smiley, Emoji, Fun facts">
            <a:extLst>
              <a:ext uri="{FF2B5EF4-FFF2-40B4-BE49-F238E27FC236}">
                <a16:creationId xmlns:a16="http://schemas.microsoft.com/office/drawing/2014/main" id="{DC1EA9B7-2E40-4919-A38F-583111A6B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7978" y="2079326"/>
            <a:ext cx="2244600" cy="2026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617750" y="431600"/>
            <a:ext cx="65495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dirty="0">
                <a:solidFill>
                  <a:srgbClr val="172B4D"/>
                </a:solidFill>
                <a:latin typeface="Roboto"/>
                <a:ea typeface="Roboto"/>
                <a:cs typeface="Roboto"/>
                <a:sym typeface="Roboto"/>
              </a:rPr>
              <a:t>Problema que pretendemos resolver</a:t>
            </a:r>
            <a:endParaRPr sz="3020" b="1" dirty="0">
              <a:solidFill>
                <a:srgbClr val="172B4D"/>
              </a:solidFill>
              <a:latin typeface="Roboto"/>
              <a:ea typeface="Roboto"/>
              <a:cs typeface="Roboto"/>
              <a:sym typeface="Roboto"/>
            </a:endParaRPr>
          </a:p>
        </p:txBody>
      </p:sp>
      <p:sp>
        <p:nvSpPr>
          <p:cNvPr id="85" name="Google Shape;85;p16"/>
          <p:cNvSpPr txBox="1">
            <a:spLocks noGrp="1"/>
          </p:cNvSpPr>
          <p:nvPr>
            <p:ph type="body" idx="1"/>
          </p:nvPr>
        </p:nvSpPr>
        <p:spPr>
          <a:xfrm>
            <a:off x="617750" y="1152475"/>
            <a:ext cx="7413000" cy="2742000"/>
          </a:xfrm>
          <a:prstGeom prst="rect">
            <a:avLst/>
          </a:prstGeom>
          <a:solidFill>
            <a:schemeClr val="lt1"/>
          </a:solidFill>
        </p:spPr>
        <p:txBody>
          <a:bodyPr spcFirstLastPara="1" wrap="square" lIns="91425" tIns="91425" rIns="91425" bIns="91425" anchor="t" anchorCtr="0">
            <a:normAutofit fontScale="62500" lnSpcReduction="20000"/>
          </a:bodyPr>
          <a:lstStyle/>
          <a:p>
            <a:pPr marL="0" lvl="0" indent="0" algn="l" rtl="0">
              <a:lnSpc>
                <a:spcPct val="140000"/>
              </a:lnSpc>
              <a:spcBef>
                <a:spcPts val="1800"/>
              </a:spcBef>
              <a:spcAft>
                <a:spcPts val="0"/>
              </a:spcAft>
              <a:buNone/>
            </a:pPr>
            <a:r>
              <a:rPr lang="pt-BR" sz="2400" dirty="0">
                <a:solidFill>
                  <a:srgbClr val="172B4D"/>
                </a:solidFill>
                <a:latin typeface="Roboto"/>
                <a:ea typeface="Roboto"/>
                <a:cs typeface="Roboto"/>
                <a:sym typeface="Roboto"/>
              </a:rPr>
              <a:t>Processos judiciais e administrativos que versam sobre causas ambientais, como incêndio, construção em área de proteção, desmatamento entre outras, podem ser encontradas nos sites do órgão competente. Porém, encontrar todos os processos que versam sobre determinada região é uma tarefa árdua, quando não impossível. Isso porque os campos de pesquisa não incluem geolocalização, além de que o local do crime ambiental nem sempre se encontra na sentença ou acórdão disponibilizado no site de busca, mas em outras peças processuais, como a petição inicial e a matrícula do imóvel.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617750" y="431600"/>
            <a:ext cx="65495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dirty="0">
                <a:solidFill>
                  <a:srgbClr val="172B4D"/>
                </a:solidFill>
                <a:latin typeface="Roboto"/>
                <a:ea typeface="Roboto"/>
                <a:cs typeface="Roboto"/>
                <a:sym typeface="Roboto"/>
              </a:rPr>
              <a:t>Nossa solução</a:t>
            </a:r>
            <a:endParaRPr sz="3020" b="1" dirty="0">
              <a:solidFill>
                <a:srgbClr val="172B4D"/>
              </a:solidFill>
              <a:latin typeface="Roboto"/>
              <a:ea typeface="Roboto"/>
              <a:cs typeface="Roboto"/>
              <a:sym typeface="Roboto"/>
            </a:endParaRPr>
          </a:p>
        </p:txBody>
      </p:sp>
      <p:sp>
        <p:nvSpPr>
          <p:cNvPr id="85" name="Google Shape;85;p16"/>
          <p:cNvSpPr txBox="1">
            <a:spLocks noGrp="1"/>
          </p:cNvSpPr>
          <p:nvPr>
            <p:ph type="body" idx="1"/>
          </p:nvPr>
        </p:nvSpPr>
        <p:spPr>
          <a:xfrm>
            <a:off x="617750" y="1152474"/>
            <a:ext cx="7413000" cy="3076625"/>
          </a:xfrm>
          <a:prstGeom prst="rect">
            <a:avLst/>
          </a:prstGeom>
          <a:solidFill>
            <a:schemeClr val="lt1"/>
          </a:solidFill>
        </p:spPr>
        <p:txBody>
          <a:bodyPr spcFirstLastPara="1" wrap="square" lIns="91425" tIns="91425" rIns="91425" bIns="91425" anchor="t" anchorCtr="0">
            <a:normAutofit fontScale="55000" lnSpcReduction="20000"/>
          </a:bodyPr>
          <a:lstStyle/>
          <a:p>
            <a:pPr marL="0" lvl="0" indent="0" algn="l" rtl="0">
              <a:lnSpc>
                <a:spcPct val="140000"/>
              </a:lnSpc>
              <a:spcBef>
                <a:spcPts val="1800"/>
              </a:spcBef>
              <a:spcAft>
                <a:spcPts val="0"/>
              </a:spcAft>
              <a:buNone/>
            </a:pPr>
            <a:r>
              <a:rPr lang="pt-BR" sz="2400" dirty="0">
                <a:solidFill>
                  <a:srgbClr val="172B4D"/>
                </a:solidFill>
                <a:latin typeface="Roboto"/>
                <a:ea typeface="Roboto"/>
                <a:cs typeface="Roboto"/>
                <a:sym typeface="Roboto"/>
              </a:rPr>
              <a:t>Nossa solução é criar um algoritmo de estruturação de um texto jurídico, capaz de indicar a geolocalização das áreas de interesse do processo judicial ou administrativo. Esses dados de geolocalização podem ser disponibilizados ao jurisdicionado ou adicionados como campo de busca no site de pesquisa de processos.</a:t>
            </a:r>
          </a:p>
          <a:p>
            <a:pPr marL="0" lvl="0" indent="0" algn="l" rtl="0">
              <a:lnSpc>
                <a:spcPct val="140000"/>
              </a:lnSpc>
              <a:spcBef>
                <a:spcPts val="1800"/>
              </a:spcBef>
              <a:spcAft>
                <a:spcPts val="0"/>
              </a:spcAft>
              <a:buNone/>
            </a:pPr>
            <a:r>
              <a:rPr lang="pt-BR" sz="2400" dirty="0">
                <a:solidFill>
                  <a:srgbClr val="172B4D"/>
                </a:solidFill>
                <a:latin typeface="Roboto"/>
                <a:ea typeface="Roboto"/>
                <a:cs typeface="Roboto"/>
                <a:sym typeface="Roboto"/>
              </a:rPr>
              <a:t>Fomos além e utilizamos o BING da Microsoft para plotar essas localizações em um mapa do país, comparando-as com as áreas de preservação e de reservas indígenas. Ao usuário, para encontrar um processo, basta navegar pelo mapa do país.</a:t>
            </a:r>
          </a:p>
          <a:p>
            <a:pPr marL="0" lvl="0" indent="0" algn="l" rtl="0">
              <a:lnSpc>
                <a:spcPct val="140000"/>
              </a:lnSpc>
              <a:spcBef>
                <a:spcPts val="1800"/>
              </a:spcBef>
              <a:spcAft>
                <a:spcPts val="0"/>
              </a:spcAft>
              <a:buNone/>
            </a:pPr>
            <a:r>
              <a:rPr lang="pt-BR" sz="2400" dirty="0">
                <a:solidFill>
                  <a:srgbClr val="172B4D"/>
                </a:solidFill>
                <a:latin typeface="Roboto"/>
                <a:ea typeface="Roboto"/>
                <a:cs typeface="Roboto"/>
                <a:sym typeface="Roboto"/>
              </a:rPr>
              <a:t>Foram utilizadas dois algoritmos de IA para estruturar os dados e outros dois para melhorar a experiência do usuário. A seguir, segue uma tela de exemplo da proposta que implementamos.</a:t>
            </a:r>
            <a:endParaRPr sz="2400" dirty="0">
              <a:solidFill>
                <a:srgbClr val="172B4D"/>
              </a:solidFill>
              <a:latin typeface="Roboto"/>
              <a:ea typeface="Roboto"/>
              <a:cs typeface="Roboto"/>
              <a:sym typeface="Roboto"/>
            </a:endParaRPr>
          </a:p>
        </p:txBody>
      </p:sp>
    </p:spTree>
    <p:extLst>
      <p:ext uri="{BB962C8B-B14F-4D97-AF65-F5344CB8AC3E}">
        <p14:creationId xmlns:p14="http://schemas.microsoft.com/office/powerpoint/2010/main" val="3418949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91369B-20C3-47E2-A2E5-5490AB650E77}"/>
              </a:ext>
            </a:extLst>
          </p:cNvPr>
          <p:cNvSpPr>
            <a:spLocks noGrp="1"/>
          </p:cNvSpPr>
          <p:nvPr>
            <p:ph type="title"/>
          </p:nvPr>
        </p:nvSpPr>
        <p:spPr/>
        <p:txBody>
          <a:bodyPr>
            <a:normAutofit fontScale="90000"/>
          </a:bodyPr>
          <a:lstStyle/>
          <a:p>
            <a:endParaRPr lang="pt-BR"/>
          </a:p>
        </p:txBody>
      </p:sp>
      <p:sp>
        <p:nvSpPr>
          <p:cNvPr id="3" name="Espaço Reservado para Texto 2">
            <a:extLst>
              <a:ext uri="{FF2B5EF4-FFF2-40B4-BE49-F238E27FC236}">
                <a16:creationId xmlns:a16="http://schemas.microsoft.com/office/drawing/2014/main" id="{43D5B6E8-1CC9-40C4-9E6E-3E2788924970}"/>
              </a:ext>
            </a:extLst>
          </p:cNvPr>
          <p:cNvSpPr>
            <a:spLocks noGrp="1"/>
          </p:cNvSpPr>
          <p:nvPr>
            <p:ph type="body" idx="1"/>
          </p:nvPr>
        </p:nvSpPr>
        <p:spPr/>
        <p:txBody>
          <a:bodyPr/>
          <a:lstStyle/>
          <a:p>
            <a:endParaRPr lang="pt-BR"/>
          </a:p>
        </p:txBody>
      </p:sp>
      <p:pic>
        <p:nvPicPr>
          <p:cNvPr id="5" name="Imagem 4">
            <a:extLst>
              <a:ext uri="{FF2B5EF4-FFF2-40B4-BE49-F238E27FC236}">
                <a16:creationId xmlns:a16="http://schemas.microsoft.com/office/drawing/2014/main" id="{3623A090-EA6D-4E4F-B693-387E13F55F8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90614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617750" y="431600"/>
            <a:ext cx="65495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dirty="0">
                <a:solidFill>
                  <a:srgbClr val="172B4D"/>
                </a:solidFill>
                <a:latin typeface="Roboto"/>
                <a:ea typeface="Roboto"/>
                <a:cs typeface="Roboto"/>
                <a:sym typeface="Roboto"/>
              </a:rPr>
              <a:t>Nossa estratégia de implementação</a:t>
            </a:r>
            <a:endParaRPr sz="3020" b="1" dirty="0">
              <a:solidFill>
                <a:srgbClr val="172B4D"/>
              </a:solidFill>
              <a:latin typeface="Roboto"/>
              <a:ea typeface="Roboto"/>
              <a:cs typeface="Roboto"/>
              <a:sym typeface="Roboto"/>
            </a:endParaRPr>
          </a:p>
        </p:txBody>
      </p:sp>
      <p:sp>
        <p:nvSpPr>
          <p:cNvPr id="85" name="Google Shape;85;p16"/>
          <p:cNvSpPr txBox="1">
            <a:spLocks noGrp="1"/>
          </p:cNvSpPr>
          <p:nvPr>
            <p:ph type="body" idx="1"/>
          </p:nvPr>
        </p:nvSpPr>
        <p:spPr>
          <a:xfrm>
            <a:off x="617750" y="1152474"/>
            <a:ext cx="7413000" cy="3359014"/>
          </a:xfrm>
          <a:prstGeom prst="rect">
            <a:avLst/>
          </a:prstGeom>
          <a:solidFill>
            <a:schemeClr val="lt1"/>
          </a:solidFill>
        </p:spPr>
        <p:txBody>
          <a:bodyPr spcFirstLastPara="1" wrap="square" lIns="91425" tIns="91425" rIns="91425" bIns="91425" anchor="t" anchorCtr="0">
            <a:normAutofit fontScale="85000" lnSpcReduction="20000"/>
          </a:bodyPr>
          <a:lstStyle/>
          <a:p>
            <a:pPr marL="342900">
              <a:lnSpc>
                <a:spcPct val="140000"/>
              </a:lnSpc>
              <a:spcBef>
                <a:spcPts val="1800"/>
              </a:spcBef>
            </a:pPr>
            <a:r>
              <a:rPr lang="pt-BR" sz="1050" dirty="0">
                <a:solidFill>
                  <a:srgbClr val="172B4D"/>
                </a:solidFill>
                <a:latin typeface="Roboto"/>
                <a:ea typeface="Roboto"/>
                <a:cs typeface="Roboto"/>
                <a:sym typeface="Roboto"/>
              </a:rPr>
              <a:t>Utilizamos um Reconhecedor de Entidades Nomeadas do </a:t>
            </a:r>
            <a:r>
              <a:rPr lang="pt-BR" sz="1050" dirty="0" err="1">
                <a:solidFill>
                  <a:srgbClr val="172B4D"/>
                </a:solidFill>
                <a:latin typeface="Roboto"/>
                <a:ea typeface="Roboto"/>
                <a:cs typeface="Roboto"/>
                <a:sym typeface="Roboto"/>
              </a:rPr>
              <a:t>spaCy</a:t>
            </a:r>
            <a:r>
              <a:rPr lang="pt-BR" sz="1050" dirty="0">
                <a:solidFill>
                  <a:srgbClr val="172B4D"/>
                </a:solidFill>
                <a:latin typeface="Roboto"/>
                <a:ea typeface="Roboto"/>
                <a:cs typeface="Roboto"/>
                <a:sym typeface="Roboto"/>
              </a:rPr>
              <a:t> (nossa primeira IA) para encontrar partes do texto que correspondem a localizações. Essas informações não são suficientes para resolver o problema porque não encontram endereços!</a:t>
            </a:r>
          </a:p>
          <a:p>
            <a:pPr marL="342900">
              <a:lnSpc>
                <a:spcPct val="140000"/>
              </a:lnSpc>
              <a:spcBef>
                <a:spcPts val="1800"/>
              </a:spcBef>
            </a:pPr>
            <a:r>
              <a:rPr lang="pt-BR" sz="1050" dirty="0">
                <a:solidFill>
                  <a:srgbClr val="172B4D"/>
                </a:solidFill>
                <a:latin typeface="Roboto"/>
                <a:ea typeface="Roboto"/>
                <a:cs typeface="Roboto"/>
                <a:sym typeface="Roboto"/>
              </a:rPr>
              <a:t>Criamos centenas de milhares de dados sintéticos anotados para o desenvolvimento de uma segunda IA por treinamento supervisionado que extrai localizações e endereços. Os dados foram utilizados para treinar uma Rede Neural Bidirecional LSTM. Este modelo de IA testa frases formadas por palavras próximas às localizações encontradas pelo </a:t>
            </a:r>
            <a:r>
              <a:rPr lang="pt-BR" sz="1050" dirty="0" err="1">
                <a:solidFill>
                  <a:srgbClr val="172B4D"/>
                </a:solidFill>
                <a:latin typeface="Roboto"/>
                <a:ea typeface="Roboto"/>
                <a:cs typeface="Roboto"/>
                <a:sym typeface="Roboto"/>
              </a:rPr>
              <a:t>spaCy</a:t>
            </a:r>
            <a:r>
              <a:rPr lang="pt-BR" sz="1050" dirty="0">
                <a:solidFill>
                  <a:srgbClr val="172B4D"/>
                </a:solidFill>
                <a:latin typeface="Roboto"/>
                <a:ea typeface="Roboto"/>
                <a:cs typeface="Roboto"/>
                <a:sym typeface="Roboto"/>
              </a:rPr>
              <a:t>.</a:t>
            </a:r>
          </a:p>
          <a:p>
            <a:pPr marL="342900">
              <a:lnSpc>
                <a:spcPct val="140000"/>
              </a:lnSpc>
              <a:spcBef>
                <a:spcPts val="1800"/>
              </a:spcBef>
            </a:pPr>
            <a:r>
              <a:rPr lang="pt-BR" sz="1050" dirty="0">
                <a:solidFill>
                  <a:srgbClr val="172B4D"/>
                </a:solidFill>
                <a:latin typeface="Roboto"/>
                <a:ea typeface="Roboto"/>
                <a:cs typeface="Roboto"/>
                <a:sym typeface="Roboto"/>
              </a:rPr>
              <a:t>Os dados encontrados foram enviados à API do BING para encontrar latitude e longitude. Essas informações são suficientes para implementar um sistema de busca por geolocalização no órgão público.</a:t>
            </a:r>
          </a:p>
          <a:p>
            <a:pPr marL="342900">
              <a:lnSpc>
                <a:spcPct val="140000"/>
              </a:lnSpc>
              <a:spcBef>
                <a:spcPts val="1800"/>
              </a:spcBef>
            </a:pPr>
            <a:r>
              <a:rPr lang="pt-BR" sz="1050" dirty="0">
                <a:solidFill>
                  <a:srgbClr val="172B4D"/>
                </a:solidFill>
                <a:latin typeface="Roboto"/>
                <a:ea typeface="Roboto"/>
                <a:cs typeface="Roboto"/>
                <a:sym typeface="Roboto"/>
              </a:rPr>
              <a:t>Cada ponto de localização é comparado com os polígonos de áreas de preservação e de reservas indígenas, apenas os pontos nessas áreas são mantidos.</a:t>
            </a:r>
          </a:p>
          <a:p>
            <a:pPr marL="342900">
              <a:lnSpc>
                <a:spcPct val="140000"/>
              </a:lnSpc>
              <a:spcBef>
                <a:spcPts val="1800"/>
              </a:spcBef>
            </a:pPr>
            <a:r>
              <a:rPr lang="pt-BR" sz="1050" dirty="0">
                <a:solidFill>
                  <a:srgbClr val="172B4D"/>
                </a:solidFill>
                <a:latin typeface="Roboto"/>
                <a:ea typeface="Roboto"/>
                <a:cs typeface="Roboto"/>
                <a:sym typeface="Roboto"/>
              </a:rPr>
              <a:t>Os pontos são plotados no Bing Maps, junto com dados de florestas protegidas e reservas indígenas. Para tornar a experiência do usuário ainda mais agradável e intuitiva, implementamos mais duas inteligências artificiais não supervisionadas (k-</a:t>
            </a:r>
            <a:r>
              <a:rPr lang="pt-BR" sz="1050" dirty="0" err="1">
                <a:solidFill>
                  <a:srgbClr val="172B4D"/>
                </a:solidFill>
                <a:latin typeface="Roboto"/>
                <a:ea typeface="Roboto"/>
                <a:cs typeface="Roboto"/>
                <a:sym typeface="Roboto"/>
              </a:rPr>
              <a:t>means</a:t>
            </a:r>
            <a:r>
              <a:rPr lang="pt-BR" sz="1050" dirty="0">
                <a:solidFill>
                  <a:srgbClr val="172B4D"/>
                </a:solidFill>
                <a:latin typeface="Roboto"/>
                <a:ea typeface="Roboto"/>
                <a:cs typeface="Roboto"/>
                <a:sym typeface="Roboto"/>
              </a:rPr>
              <a:t>) para agrupar os processos e as regiões (florestas protegidas e reservas indígenas) durante a navegação pelo mapa.</a:t>
            </a:r>
          </a:p>
          <a:p>
            <a:pPr marL="342900">
              <a:lnSpc>
                <a:spcPct val="140000"/>
              </a:lnSpc>
              <a:spcBef>
                <a:spcPts val="1800"/>
              </a:spcBef>
            </a:pPr>
            <a:endParaRPr lang="pt-BR" sz="1050" dirty="0">
              <a:solidFill>
                <a:srgbClr val="172B4D"/>
              </a:solidFill>
              <a:latin typeface="Roboto"/>
              <a:ea typeface="Roboto"/>
              <a:cs typeface="Roboto"/>
              <a:sym typeface="Roboto"/>
            </a:endParaRPr>
          </a:p>
          <a:p>
            <a:pPr marL="342900">
              <a:lnSpc>
                <a:spcPct val="140000"/>
              </a:lnSpc>
              <a:spcBef>
                <a:spcPts val="1800"/>
              </a:spcBef>
            </a:pPr>
            <a:endParaRPr sz="2400" dirty="0">
              <a:solidFill>
                <a:srgbClr val="172B4D"/>
              </a:solidFill>
              <a:latin typeface="Roboto"/>
              <a:ea typeface="Roboto"/>
              <a:cs typeface="Roboto"/>
              <a:sym typeface="Roboto"/>
            </a:endParaRPr>
          </a:p>
        </p:txBody>
      </p:sp>
    </p:spTree>
    <p:extLst>
      <p:ext uri="{BB962C8B-B14F-4D97-AF65-F5344CB8AC3E}">
        <p14:creationId xmlns:p14="http://schemas.microsoft.com/office/powerpoint/2010/main" val="752733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617750" y="431600"/>
            <a:ext cx="565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dirty="0">
                <a:solidFill>
                  <a:srgbClr val="172B4D"/>
                </a:solidFill>
                <a:latin typeface="Roboto"/>
                <a:ea typeface="Roboto"/>
                <a:cs typeface="Roboto"/>
                <a:sym typeface="Roboto"/>
              </a:rPr>
              <a:t>Canvas de Proposta de Valor</a:t>
            </a:r>
            <a:endParaRPr sz="3020" b="1" dirty="0">
              <a:solidFill>
                <a:srgbClr val="172B4D"/>
              </a:solidFill>
              <a:latin typeface="Roboto"/>
              <a:ea typeface="Roboto"/>
              <a:cs typeface="Roboto"/>
              <a:sym typeface="Roboto"/>
            </a:endParaRPr>
          </a:p>
        </p:txBody>
      </p:sp>
      <p:sp>
        <p:nvSpPr>
          <p:cNvPr id="85" name="Google Shape;85;p16"/>
          <p:cNvSpPr txBox="1">
            <a:spLocks noGrp="1"/>
          </p:cNvSpPr>
          <p:nvPr>
            <p:ph type="body" idx="1"/>
          </p:nvPr>
        </p:nvSpPr>
        <p:spPr>
          <a:xfrm>
            <a:off x="617750" y="1152475"/>
            <a:ext cx="7413000" cy="2742000"/>
          </a:xfrm>
          <a:prstGeom prst="rect">
            <a:avLst/>
          </a:prstGeom>
          <a:solidFill>
            <a:schemeClr val="lt1"/>
          </a:solidFill>
        </p:spPr>
        <p:txBody>
          <a:bodyPr spcFirstLastPara="1" wrap="square" lIns="91425" tIns="91425" rIns="91425" bIns="91425" anchor="t" anchorCtr="0">
            <a:normAutofit fontScale="92500" lnSpcReduction="10000"/>
          </a:bodyPr>
          <a:lstStyle/>
          <a:p>
            <a:pPr marL="0" lvl="0" indent="0" algn="l" rtl="0">
              <a:lnSpc>
                <a:spcPct val="140000"/>
              </a:lnSpc>
              <a:spcBef>
                <a:spcPts val="1800"/>
              </a:spcBef>
              <a:spcAft>
                <a:spcPts val="0"/>
              </a:spcAft>
              <a:buNone/>
            </a:pPr>
            <a:r>
              <a:rPr lang="pt-BR" sz="2400" dirty="0">
                <a:solidFill>
                  <a:srgbClr val="172B4D"/>
                </a:solidFill>
                <a:latin typeface="Roboto"/>
                <a:ea typeface="Roboto"/>
                <a:cs typeface="Roboto"/>
                <a:sym typeface="Roboto"/>
              </a:rPr>
              <a:t>Nossa solução resolve o problema do usuário – encontrar os processos judiciais e administrativos que versam sobre determinada região – de maneira clara e intuitiva. A utilização de nosso sistema não depende de nenhum conhecimento técnico ou jurídico prévio pelo usuário.</a:t>
            </a:r>
            <a:endParaRPr sz="2400" dirty="0">
              <a:solidFill>
                <a:srgbClr val="172B4D"/>
              </a:solidFill>
              <a:latin typeface="Roboto"/>
              <a:ea typeface="Roboto"/>
              <a:cs typeface="Roboto"/>
              <a:sym typeface="Roboto"/>
            </a:endParaRPr>
          </a:p>
        </p:txBody>
      </p:sp>
    </p:spTree>
    <p:extLst>
      <p:ext uri="{BB962C8B-B14F-4D97-AF65-F5344CB8AC3E}">
        <p14:creationId xmlns:p14="http://schemas.microsoft.com/office/powerpoint/2010/main" val="2322605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934447" y="0"/>
            <a:ext cx="7275105" cy="5143499"/>
          </a:xfrm>
          <a:prstGeom prst="rect">
            <a:avLst/>
          </a:prstGeom>
          <a:noFill/>
          <a:ln>
            <a:noFill/>
          </a:ln>
        </p:spPr>
      </p:pic>
      <p:sp>
        <p:nvSpPr>
          <p:cNvPr id="96" name="Google Shape;96;p18"/>
          <p:cNvSpPr/>
          <p:nvPr/>
        </p:nvSpPr>
        <p:spPr>
          <a:xfrm>
            <a:off x="6035047" y="1397047"/>
            <a:ext cx="738600" cy="711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050" dirty="0"/>
              <a:t>Interface intuitiva</a:t>
            </a:r>
            <a:endParaRPr sz="1050" dirty="0"/>
          </a:p>
        </p:txBody>
      </p:sp>
      <p:sp>
        <p:nvSpPr>
          <p:cNvPr id="98" name="Google Shape;98;p18"/>
          <p:cNvSpPr/>
          <p:nvPr/>
        </p:nvSpPr>
        <p:spPr>
          <a:xfrm>
            <a:off x="3483473" y="1668882"/>
            <a:ext cx="738600" cy="711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700" dirty="0"/>
              <a:t>Não disponibilizar dados pessoais ou sensíveis (LGPD)</a:t>
            </a:r>
            <a:endParaRPr sz="700" dirty="0"/>
          </a:p>
        </p:txBody>
      </p:sp>
      <p:sp>
        <p:nvSpPr>
          <p:cNvPr id="99" name="Google Shape;99;p18"/>
          <p:cNvSpPr/>
          <p:nvPr/>
        </p:nvSpPr>
        <p:spPr>
          <a:xfrm>
            <a:off x="2668669" y="1668882"/>
            <a:ext cx="738600" cy="711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600" dirty="0"/>
              <a:t>Estruturar dados de processos jurídicos</a:t>
            </a:r>
            <a:endParaRPr dirty="0"/>
          </a:p>
        </p:txBody>
      </p:sp>
      <p:sp>
        <p:nvSpPr>
          <p:cNvPr id="100" name="Google Shape;100;p18"/>
          <p:cNvSpPr/>
          <p:nvPr/>
        </p:nvSpPr>
        <p:spPr>
          <a:xfrm>
            <a:off x="4813483" y="1859849"/>
            <a:ext cx="738600" cy="711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600" dirty="0"/>
              <a:t>Encontrar com facilidade processos ambientais sobre determinada região</a:t>
            </a:r>
            <a:endParaRPr dirty="0"/>
          </a:p>
        </p:txBody>
      </p:sp>
      <p:sp>
        <p:nvSpPr>
          <p:cNvPr id="101" name="Google Shape;101;p18"/>
          <p:cNvSpPr/>
          <p:nvPr/>
        </p:nvSpPr>
        <p:spPr>
          <a:xfrm>
            <a:off x="1414698" y="3040800"/>
            <a:ext cx="738600" cy="711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600" dirty="0"/>
              <a:t>Plotar dados estruturados em mapa para melhor visualização</a:t>
            </a:r>
            <a:endParaRPr sz="600" dirty="0"/>
          </a:p>
        </p:txBody>
      </p:sp>
      <p:sp>
        <p:nvSpPr>
          <p:cNvPr id="103" name="Google Shape;103;p18"/>
          <p:cNvSpPr/>
          <p:nvPr/>
        </p:nvSpPr>
        <p:spPr>
          <a:xfrm>
            <a:off x="3493577" y="3327071"/>
            <a:ext cx="738600" cy="711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600" dirty="0"/>
              <a:t>Não precisa de conhecimento jurídico</a:t>
            </a:r>
            <a:endParaRPr dirty="0"/>
          </a:p>
        </p:txBody>
      </p:sp>
      <p:sp>
        <p:nvSpPr>
          <p:cNvPr id="104" name="Google Shape;104;p18"/>
          <p:cNvSpPr/>
          <p:nvPr/>
        </p:nvSpPr>
        <p:spPr>
          <a:xfrm>
            <a:off x="2633549" y="3337764"/>
            <a:ext cx="738600" cy="711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500" dirty="0"/>
              <a:t>Sistema facilita encontrar processos por localização</a:t>
            </a:r>
            <a:endParaRPr dirty="0"/>
          </a:p>
        </p:txBody>
      </p:sp>
      <p:sp>
        <p:nvSpPr>
          <p:cNvPr id="105" name="Google Shape;105;p18"/>
          <p:cNvSpPr/>
          <p:nvPr/>
        </p:nvSpPr>
        <p:spPr>
          <a:xfrm>
            <a:off x="4898491" y="3040800"/>
            <a:ext cx="738600" cy="711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600" dirty="0"/>
              <a:t>É muito difícil encontrar os processos ambientais por localização</a:t>
            </a:r>
            <a:endParaRPr dirty="0"/>
          </a:p>
        </p:txBody>
      </p:sp>
      <p:sp>
        <p:nvSpPr>
          <p:cNvPr id="106" name="Google Shape;106;p18"/>
          <p:cNvSpPr/>
          <p:nvPr/>
        </p:nvSpPr>
        <p:spPr>
          <a:xfrm>
            <a:off x="6706412" y="2555735"/>
            <a:ext cx="738600" cy="711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1050" dirty="0"/>
              <a:t>Fazer a pesquisa</a:t>
            </a:r>
            <a:endParaRPr sz="2800" dirty="0"/>
          </a:p>
        </p:txBody>
      </p:sp>
      <p:sp>
        <p:nvSpPr>
          <p:cNvPr id="107" name="Google Shape;107;p18"/>
          <p:cNvSpPr/>
          <p:nvPr/>
        </p:nvSpPr>
        <p:spPr>
          <a:xfrm>
            <a:off x="1414698" y="2215799"/>
            <a:ext cx="738600" cy="711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600" dirty="0"/>
              <a:t>Algoritmo de estruturação de textos jurídicos</a:t>
            </a:r>
            <a:endParaRPr dirty="0"/>
          </a:p>
        </p:txBody>
      </p:sp>
      <p:sp>
        <p:nvSpPr>
          <p:cNvPr id="15" name="Google Shape;105;p18">
            <a:extLst>
              <a:ext uri="{FF2B5EF4-FFF2-40B4-BE49-F238E27FC236}">
                <a16:creationId xmlns:a16="http://schemas.microsoft.com/office/drawing/2014/main" id="{FF78BC29-FF7F-45E5-A118-6D3654F8EC31}"/>
              </a:ext>
            </a:extLst>
          </p:cNvPr>
          <p:cNvSpPr/>
          <p:nvPr/>
        </p:nvSpPr>
        <p:spPr>
          <a:xfrm>
            <a:off x="6066038" y="3600300"/>
            <a:ext cx="738600" cy="711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sz="600" dirty="0"/>
              <a:t>Os dados para encontrar os processos não estão nas peças disponibilizadas (acórdão)</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959</Words>
  <Application>Microsoft Office PowerPoint</Application>
  <PresentationFormat>Apresentação na tela (16:9)</PresentationFormat>
  <Paragraphs>73</Paragraphs>
  <Slides>15</Slides>
  <Notes>14</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15</vt:i4>
      </vt:variant>
    </vt:vector>
  </HeadingPairs>
  <TitlesOfParts>
    <vt:vector size="18" baseType="lpstr">
      <vt:lpstr>Roboto</vt:lpstr>
      <vt:lpstr>Arial</vt:lpstr>
      <vt:lpstr>Simple Light</vt:lpstr>
      <vt:lpstr>Entrega Parcial</vt:lpstr>
      <vt:lpstr>Sobre o time:</vt:lpstr>
      <vt:lpstr>Como está a jornada do time até aqui? </vt:lpstr>
      <vt:lpstr>Problema que pretendemos resolver</vt:lpstr>
      <vt:lpstr>Nossa solução</vt:lpstr>
      <vt:lpstr>Apresentação do PowerPoint</vt:lpstr>
      <vt:lpstr>Nossa estratégia de implementação</vt:lpstr>
      <vt:lpstr>Canvas de Proposta de Valor</vt:lpstr>
      <vt:lpstr>Apresentação do PowerPoint</vt:lpstr>
      <vt:lpstr>Apresentação do PowerPoint</vt:lpstr>
      <vt:lpstr>Apresentação do PowerPoint</vt:lpstr>
      <vt:lpstr>Apresentação do PowerPoint</vt:lpstr>
      <vt:lpstr>Pesquisa</vt:lpstr>
      <vt:lpstr>UM LEMBRETE!</vt:lpstr>
      <vt:lpstr>OBRIGADO POR SER PROTAGONISTA DA PROTEÇÃO DO PLANETA!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Entrega Parcial</dc:title>
  <dc:creator>fabio</dc:creator>
  <cp:lastModifiedBy>FABIO AKAHOSHI COLLADO</cp:lastModifiedBy>
  <cp:revision>11</cp:revision>
  <dcterms:modified xsi:type="dcterms:W3CDTF">2021-05-29T22:23:35Z</dcterms:modified>
</cp:coreProperties>
</file>